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9"/>
  </p:notesMasterIdLst>
  <p:handoutMasterIdLst>
    <p:handoutMasterId r:id="rId20"/>
  </p:handoutMasterIdLst>
  <p:sldIdLst>
    <p:sldId id="258" r:id="rId5"/>
    <p:sldId id="265" r:id="rId6"/>
    <p:sldId id="303" r:id="rId7"/>
    <p:sldId id="268" r:id="rId8"/>
    <p:sldId id="272" r:id="rId9"/>
    <p:sldId id="300" r:id="rId10"/>
    <p:sldId id="302" r:id="rId11"/>
    <p:sldId id="282" r:id="rId12"/>
    <p:sldId id="304" r:id="rId13"/>
    <p:sldId id="305" r:id="rId14"/>
    <p:sldId id="307" r:id="rId15"/>
    <p:sldId id="287" r:id="rId16"/>
    <p:sldId id="306" r:id="rId17"/>
    <p:sldId id="299" r:id="rId18"/>
  </p:sldIdLst>
  <p:sldSz cx="12192000" cy="6858000"/>
  <p:notesSz cx="6858000" cy="9144000"/>
  <p:embeddedFontLst>
    <p:embeddedFont>
      <p:font typeface="Avenir Next LT Pro" panose="020B0504020202020204"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Speak Pro" panose="020B0504020101020102"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49" autoAdjust="0"/>
  </p:normalViewPr>
  <p:slideViewPr>
    <p:cSldViewPr snapToGrid="0">
      <p:cViewPr varScale="1">
        <p:scale>
          <a:sx n="107" d="100"/>
          <a:sy n="107" d="100"/>
        </p:scale>
        <p:origin x="138" y="25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6/3/2022</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6/3/2022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6/3/2022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6/3/2022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6/3/2022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6/3/2022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6/3/2022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6/3/2022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6/3/2022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6/3/2022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6/3/2022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6/3/2022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6/3/2022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6/3/2022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6/3/2022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6/3/2022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6/3/2022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6/3/2022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6/3/2022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6/3/2022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6/3/2022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6/3/2022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6/3/2022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6/3/2022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6/3/2022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6/3/2022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6/3/2022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6/3/2022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6/3/2022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6/3/2022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6/3/2022</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6/3/2022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6/3/2022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6/3/2022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6/3/2022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6/3/2022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6/3/2022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6/3/2022</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code/janiobachmann/bank-marketing-campaign-opening-a-term-deposit#Bank-Marketing-DataSet---Intelligent-Targeting" TargetMode="External"/><Relationship Id="rId2" Type="http://schemas.openxmlformats.org/officeDocument/2006/relationships/hyperlink" Target="https://www.kaggle.com/code/aleksandradeis/bank-marketing-analysis#Machine-Learning-for-prediction-of-campaign-outcome" TargetMode="External"/><Relationship Id="rId1" Type="http://schemas.openxmlformats.org/officeDocument/2006/relationships/slideLayout" Target="../slideLayouts/slideLayout32.xml"/><Relationship Id="rId4" Type="http://schemas.openxmlformats.org/officeDocument/2006/relationships/hyperlink" Target="https://www.kaggle.com/code/goldens/classification-review-with-python#6---Gradient-Boosting-Decision-Tre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Bank Marketing Analysis</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Aiza Marie Tago</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a:t>2022</a:t>
            </a:r>
          </a:p>
        </p:txBody>
      </p:sp>
    </p:spTree>
    <p:extLst>
      <p:ext uri="{BB962C8B-B14F-4D97-AF65-F5344CB8AC3E}">
        <p14:creationId xmlns:p14="http://schemas.microsoft.com/office/powerpoint/2010/main" val="3013068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Exploratory Analysis</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During this Campaign Attribute</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Previous Campaign Attributes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800" b="1" dirty="0"/>
              <a:t>Numerical Values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10</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2022</a:t>
            </a:r>
          </a:p>
        </p:txBody>
      </p:sp>
      <p:pic>
        <p:nvPicPr>
          <p:cNvPr id="6" name="Picture 5" descr="Chart&#10;&#10;Description automatically generated">
            <a:extLst>
              <a:ext uri="{FF2B5EF4-FFF2-40B4-BE49-F238E27FC236}">
                <a16:creationId xmlns:a16="http://schemas.microsoft.com/office/drawing/2014/main" id="{25647C01-3510-4633-AF60-A0AA98AFFCCD}"/>
              </a:ext>
            </a:extLst>
          </p:cNvPr>
          <p:cNvPicPr>
            <a:picLocks noChangeAspect="1"/>
          </p:cNvPicPr>
          <p:nvPr/>
        </p:nvPicPr>
        <p:blipFill>
          <a:blip r:embed="rId2"/>
          <a:stretch>
            <a:fillRect/>
          </a:stretch>
        </p:blipFill>
        <p:spPr>
          <a:xfrm>
            <a:off x="1098606" y="3254188"/>
            <a:ext cx="4809135" cy="2879616"/>
          </a:xfrm>
          <a:prstGeom prst="rect">
            <a:avLst/>
          </a:prstGeom>
        </p:spPr>
      </p:pic>
      <p:pic>
        <p:nvPicPr>
          <p:cNvPr id="12" name="Picture 11" descr="Chart, bar chart&#10;&#10;Description automatically generated">
            <a:extLst>
              <a:ext uri="{FF2B5EF4-FFF2-40B4-BE49-F238E27FC236}">
                <a16:creationId xmlns:a16="http://schemas.microsoft.com/office/drawing/2014/main" id="{2D48A9A3-3357-7A54-8870-C0BEE691CABA}"/>
              </a:ext>
            </a:extLst>
          </p:cNvPr>
          <p:cNvPicPr>
            <a:picLocks noChangeAspect="1"/>
          </p:cNvPicPr>
          <p:nvPr/>
        </p:nvPicPr>
        <p:blipFill>
          <a:blip r:embed="rId3"/>
          <a:stretch>
            <a:fillRect/>
          </a:stretch>
        </p:blipFill>
        <p:spPr>
          <a:xfrm>
            <a:off x="6385254" y="3254188"/>
            <a:ext cx="4734586" cy="2933350"/>
          </a:xfrm>
          <a:prstGeom prst="rect">
            <a:avLst/>
          </a:prstGeom>
        </p:spPr>
      </p:pic>
    </p:spTree>
    <p:extLst>
      <p:ext uri="{BB962C8B-B14F-4D97-AF65-F5344CB8AC3E}">
        <p14:creationId xmlns:p14="http://schemas.microsoft.com/office/powerpoint/2010/main" val="422227733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Conclusion</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1165656" y="2042371"/>
            <a:ext cx="8085919" cy="1803488"/>
          </a:xfrm>
        </p:spPr>
        <p:txBody>
          <a:bodyPr/>
          <a:lstStyle/>
          <a:p>
            <a:pPr algn="l"/>
            <a:r>
              <a:rPr lang="en-US" b="0" i="0" dirty="0">
                <a:effectLst/>
                <a:latin typeface="Inter"/>
              </a:rPr>
              <a:t>Numerical features- we can conclude that:</a:t>
            </a:r>
          </a:p>
          <a:p>
            <a:pPr algn="l"/>
            <a:r>
              <a:rPr lang="en-US" b="0" i="0" dirty="0">
                <a:effectLst/>
                <a:latin typeface="Inter"/>
              </a:rPr>
              <a:t>Those with greater balance and </a:t>
            </a:r>
            <a:r>
              <a:rPr lang="en-US" dirty="0">
                <a:latin typeface="Inter"/>
              </a:rPr>
              <a:t>age values </a:t>
            </a:r>
            <a:r>
              <a:rPr lang="en-US" b="0" i="0" dirty="0">
                <a:effectLst/>
                <a:latin typeface="Inter"/>
              </a:rPr>
              <a:t>have subscribed for term deposit.</a:t>
            </a:r>
          </a:p>
          <a:p>
            <a:pPr algn="l"/>
            <a:r>
              <a:rPr lang="en-US" b="0" i="0" dirty="0">
                <a:effectLst/>
                <a:latin typeface="Inter"/>
              </a:rPr>
              <a:t>People who subscribed for term deposit tend to have fewer number of contacts during this campaign.</a:t>
            </a: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2022</a:t>
            </a:r>
          </a:p>
        </p:txBody>
      </p:sp>
    </p:spTree>
    <p:extLst>
      <p:ext uri="{BB962C8B-B14F-4D97-AF65-F5344CB8AC3E}">
        <p14:creationId xmlns:p14="http://schemas.microsoft.com/office/powerpoint/2010/main" val="19220085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p:txBody>
          <a:bodyPr/>
          <a:lstStyle/>
          <a:p>
            <a:r>
              <a:rPr lang="en-US" dirty="0"/>
              <a:t>Machine Learning Model</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p:txBody>
          <a:bodyPr>
            <a:normAutofit fontScale="85000" lnSpcReduction="20000"/>
          </a:bodyPr>
          <a:lstStyle/>
          <a:p>
            <a:r>
              <a:rPr lang="en-US" dirty="0" err="1"/>
              <a:t>XGBoost</a:t>
            </a:r>
            <a:r>
              <a:rPr lang="en-US" dirty="0"/>
              <a:t> is an implementation of Gradient Boosting Decision Trees</a:t>
            </a:r>
          </a:p>
          <a:p>
            <a:endParaRPr lang="en-US" dirty="0"/>
          </a:p>
          <a:p>
            <a:r>
              <a:rPr lang="en-US" dirty="0"/>
              <a:t>Boosting is about combining simple models to build a stronger model. The predictors are trained sequentially, trying to learn from mistakes and trying to correct the previous model.</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dirty="0"/>
              <a:t>2022</a:t>
            </a:r>
          </a:p>
        </p:txBody>
      </p:sp>
      <p:pic>
        <p:nvPicPr>
          <p:cNvPr id="13" name="Picture Placeholder 12" descr="A group of people discuss something">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pic>
        <p:nvPicPr>
          <p:cNvPr id="8" name="Picture 7" descr="Chart, histogram&#10;&#10;Description automatically generated">
            <a:extLst>
              <a:ext uri="{FF2B5EF4-FFF2-40B4-BE49-F238E27FC236}">
                <a16:creationId xmlns:a16="http://schemas.microsoft.com/office/drawing/2014/main" id="{AB177BB0-57F2-9E9C-EC9E-CC5B54D92C6C}"/>
              </a:ext>
            </a:extLst>
          </p:cNvPr>
          <p:cNvPicPr>
            <a:picLocks noChangeAspect="1"/>
          </p:cNvPicPr>
          <p:nvPr/>
        </p:nvPicPr>
        <p:blipFill>
          <a:blip r:embed="rId3"/>
          <a:stretch>
            <a:fillRect/>
          </a:stretch>
        </p:blipFill>
        <p:spPr>
          <a:xfrm>
            <a:off x="5280590" y="652069"/>
            <a:ext cx="5090684" cy="3776032"/>
          </a:xfrm>
          <a:prstGeom prst="rect">
            <a:avLst/>
          </a:prstGeom>
        </p:spPr>
      </p:pic>
      <p:sp>
        <p:nvSpPr>
          <p:cNvPr id="11" name="Text Placeholder 3">
            <a:extLst>
              <a:ext uri="{FF2B5EF4-FFF2-40B4-BE49-F238E27FC236}">
                <a16:creationId xmlns:a16="http://schemas.microsoft.com/office/drawing/2014/main" id="{6C5EF325-4EDD-CE4A-1F41-98955EB1BE05}"/>
              </a:ext>
            </a:extLst>
          </p:cNvPr>
          <p:cNvSpPr txBox="1">
            <a:spLocks/>
          </p:cNvSpPr>
          <p:nvPr/>
        </p:nvSpPr>
        <p:spPr>
          <a:xfrm>
            <a:off x="6021177" y="5439900"/>
            <a:ext cx="3932237" cy="56759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3600" dirty="0" err="1"/>
              <a:t>XGBoost</a:t>
            </a:r>
            <a:r>
              <a:rPr lang="en-US" sz="3600" dirty="0"/>
              <a:t> Classifier</a:t>
            </a:r>
          </a:p>
        </p:txBody>
      </p:sp>
    </p:spTree>
    <p:extLst>
      <p:ext uri="{BB962C8B-B14F-4D97-AF65-F5344CB8AC3E}">
        <p14:creationId xmlns:p14="http://schemas.microsoft.com/office/powerpoint/2010/main" val="31987736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additive="base">
                                        <p:cTn id="1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a:xfrm>
            <a:off x="803295" y="57404"/>
            <a:ext cx="7354587" cy="1269372"/>
          </a:xfrm>
        </p:spPr>
        <p:txBody>
          <a:bodyPr/>
          <a:lstStyle/>
          <a:p>
            <a:r>
              <a:rPr lang="en-US" dirty="0"/>
              <a:t>Feature Importance</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a:xfrm>
            <a:off x="928800" y="1532965"/>
            <a:ext cx="8968235" cy="4428563"/>
          </a:xfrm>
        </p:spPr>
        <p:txBody>
          <a:bodyPr>
            <a:normAutofit fontScale="92500" lnSpcReduction="20000"/>
          </a:bodyPr>
          <a:lstStyle/>
          <a:p>
            <a:r>
              <a:rPr lang="en-US" b="0" dirty="0"/>
              <a:t>Based on the model the feature that are important are:</a:t>
            </a:r>
          </a:p>
          <a:p>
            <a:r>
              <a:rPr lang="en-US" b="0" dirty="0"/>
              <a:t>Customer's account balance,</a:t>
            </a:r>
          </a:p>
          <a:p>
            <a:r>
              <a:rPr lang="en-US" b="0" dirty="0"/>
              <a:t>Customer's age,</a:t>
            </a:r>
          </a:p>
          <a:p>
            <a:r>
              <a:rPr lang="en-US" b="0" dirty="0"/>
              <a:t>Number of contacts performed during this campaign and contact duration,</a:t>
            </a:r>
          </a:p>
          <a:p>
            <a:r>
              <a:rPr lang="en-US" b="0" dirty="0"/>
              <a:t>Number of contacts performed before this campaign.</a:t>
            </a:r>
          </a:p>
          <a:p>
            <a:endParaRPr lang="en-US" b="0" dirty="0"/>
          </a:p>
          <a:p>
            <a:r>
              <a:rPr lang="en-US" b="0" dirty="0"/>
              <a:t>Main outcomes of the modelling are:</a:t>
            </a:r>
          </a:p>
          <a:p>
            <a:r>
              <a:rPr lang="en-US" b="0" dirty="0"/>
              <a:t>Customers of greater age are more likely to subscribe for the term deposit.</a:t>
            </a:r>
          </a:p>
          <a:p>
            <a:r>
              <a:rPr lang="en-US" b="0" dirty="0"/>
              <a:t>Customers with greater account balance are more likely to subscribe for the term deposit.</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a:xfrm>
            <a:off x="803295" y="5861195"/>
            <a:ext cx="10280288" cy="939401"/>
          </a:xfrm>
        </p:spPr>
        <p:txBody>
          <a:bodyPr/>
          <a:lstStyle/>
          <a:p>
            <a:r>
              <a:rPr lang="en-US" sz="1600" dirty="0"/>
              <a:t>Sources: </a:t>
            </a:r>
          </a:p>
          <a:p>
            <a:r>
              <a:rPr lang="en-US" dirty="0">
                <a:hlinkClick r:id="rId2"/>
              </a:rPr>
              <a:t>https://www.kaggle.com/code/aleksandradeis/bank-marketing-analysis#Machine-Learning-for-prediction-of-campaign-outcome</a:t>
            </a:r>
            <a:endParaRPr lang="en-US" dirty="0"/>
          </a:p>
          <a:p>
            <a:r>
              <a:rPr lang="en-US" dirty="0">
                <a:hlinkClick r:id="rId3"/>
              </a:rPr>
              <a:t>https://www.kaggle.com/code/janiobachmann/bank-marketing-campaign-opening-a-term-deposit#Bank-Marketing-DataSet---Intelligent-Targeting</a:t>
            </a:r>
            <a:r>
              <a:rPr lang="en-US" dirty="0"/>
              <a:t>:</a:t>
            </a:r>
          </a:p>
          <a:p>
            <a:r>
              <a:rPr lang="en-US" dirty="0">
                <a:hlinkClick r:id="rId4"/>
              </a:rPr>
              <a:t>https://www.kaggle.com/code/goldens/classification-review-with-python#6---Gradient-Boosting-Decision-Trees</a:t>
            </a:r>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dirty="0"/>
              <a:t>2022</a:t>
            </a:r>
          </a:p>
        </p:txBody>
      </p:sp>
    </p:spTree>
    <p:extLst>
      <p:ext uri="{BB962C8B-B14F-4D97-AF65-F5344CB8AC3E}">
        <p14:creationId xmlns:p14="http://schemas.microsoft.com/office/powerpoint/2010/main" val="42026610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Happy Researching!</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2022</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The Data Set</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a:bodyPr>
          <a:lstStyle/>
          <a:p>
            <a:r>
              <a:rPr lang="en-US" b="1" dirty="0"/>
              <a:t>This data set is a marketing campaigns of a Portuguese banking institution. The marketing campaigns were based on phone calls. This was used, to know if the client will subscribe to a term deposit</a:t>
            </a:r>
          </a:p>
          <a:p>
            <a:endParaRPr lang="en-US" sz="1050" b="1" dirty="0"/>
          </a:p>
          <a:p>
            <a:endParaRPr lang="en-US" sz="1050" b="1" dirty="0"/>
          </a:p>
          <a:p>
            <a:endParaRPr lang="en-US" sz="1050" b="1" dirty="0"/>
          </a:p>
          <a:p>
            <a:r>
              <a:rPr lang="en-US" sz="1050" b="1" dirty="0"/>
              <a:t>Source:</a:t>
            </a:r>
          </a:p>
          <a:p>
            <a:r>
              <a:rPr lang="en-US" sz="1050" b="1" dirty="0"/>
              <a:t>[Moro et al., 2014] S. Moro, P. Cortez and P. Rita. A Data-Driven Approach to Predict the Success of Bank Telemarketing. Decision Support Systems, Elsevier, 62:22-31, June 2014</a:t>
            </a:r>
            <a:endParaRPr lang="en-US"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Bank Marketing Analysis</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Bank Marketing Data Set</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2022</a:t>
            </a:r>
          </a:p>
        </p:txBody>
      </p:sp>
    </p:spTree>
    <p:extLst>
      <p:ext uri="{BB962C8B-B14F-4D97-AF65-F5344CB8AC3E}">
        <p14:creationId xmlns:p14="http://schemas.microsoft.com/office/powerpoint/2010/main" val="13729251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What is a Term Deposit</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a:bodyPr>
          <a:lstStyle/>
          <a:p>
            <a:r>
              <a:rPr lang="en-US" b="0" i="0" dirty="0">
                <a:effectLst/>
                <a:latin typeface="Inter"/>
              </a:rPr>
              <a:t>A Term deposit is a deposit that a bank or a financial institution offers with a fixed rate (often better than just opening deposit account) in which your money will be returned at a specific maturity time. </a:t>
            </a:r>
          </a:p>
          <a:p>
            <a:endParaRPr lang="en-US" sz="1400" b="0" i="0" dirty="0">
              <a:effectLst/>
              <a:latin typeface="Inter"/>
            </a:endParaRPr>
          </a:p>
          <a:p>
            <a:endParaRPr lang="en-US" sz="1400" dirty="0">
              <a:latin typeface="Inter"/>
            </a:endParaRPr>
          </a:p>
          <a:p>
            <a:endParaRPr lang="en-US" sz="1400" b="0" i="0" dirty="0">
              <a:effectLst/>
              <a:latin typeface="Inter"/>
            </a:endParaRPr>
          </a:p>
          <a:p>
            <a:r>
              <a:rPr lang="en-US" sz="1400" b="0" i="0" dirty="0">
                <a:effectLst/>
                <a:latin typeface="Inter"/>
              </a:rPr>
              <a:t>For more information with regards to Term Deposits please click on this link from Investopedia: https://www.investopedia.com/terms/t/termdeposit.asp</a:t>
            </a:r>
            <a:endParaRPr lang="en-US" sz="1000" b="1"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Bank Marketing Analysis</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Bank Marketing Data Set</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2022</a:t>
            </a:r>
          </a:p>
        </p:txBody>
      </p:sp>
    </p:spTree>
    <p:extLst>
      <p:ext uri="{BB962C8B-B14F-4D97-AF65-F5344CB8AC3E}">
        <p14:creationId xmlns:p14="http://schemas.microsoft.com/office/powerpoint/2010/main" val="324697913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3C2E-1977-40BD-8194-FFAA92F594AB}"/>
              </a:ext>
            </a:extLst>
          </p:cNvPr>
          <p:cNvSpPr>
            <a:spLocks noGrp="1"/>
          </p:cNvSpPr>
          <p:nvPr>
            <p:ph type="title"/>
          </p:nvPr>
        </p:nvSpPr>
        <p:spPr/>
        <p:txBody>
          <a:bodyPr>
            <a:normAutofit/>
          </a:bodyPr>
          <a:lstStyle/>
          <a:p>
            <a:r>
              <a:rPr lang="en-US" dirty="0"/>
              <a:t>Attribute Description</a:t>
            </a:r>
          </a:p>
        </p:txBody>
      </p:sp>
      <p:sp>
        <p:nvSpPr>
          <p:cNvPr id="4" name="Slide Number Placeholder 3">
            <a:extLst>
              <a:ext uri="{FF2B5EF4-FFF2-40B4-BE49-F238E27FC236}">
                <a16:creationId xmlns:a16="http://schemas.microsoft.com/office/drawing/2014/main" id="{F1ABA256-8519-42C7-BF9C-F3966AE7FCE5}"/>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5" name="Text Placeholder 4">
            <a:extLst>
              <a:ext uri="{FF2B5EF4-FFF2-40B4-BE49-F238E27FC236}">
                <a16:creationId xmlns:a16="http://schemas.microsoft.com/office/drawing/2014/main" id="{09A18759-B9AA-49AB-A320-92AF51051E70}"/>
              </a:ext>
            </a:extLst>
          </p:cNvPr>
          <p:cNvSpPr>
            <a:spLocks noGrp="1"/>
          </p:cNvSpPr>
          <p:nvPr>
            <p:ph type="body" sz="quarter" idx="14"/>
          </p:nvPr>
        </p:nvSpPr>
        <p:spPr/>
        <p:txBody>
          <a:bodyPr/>
          <a:lstStyle/>
          <a:p>
            <a:r>
              <a:rPr lang="en-US" dirty="0"/>
              <a:t>2022</a:t>
            </a:r>
          </a:p>
        </p:txBody>
      </p:sp>
      <p:pic>
        <p:nvPicPr>
          <p:cNvPr id="10" name="Picture 9" descr="Graphical user interface, text, application, email&#10;&#10;Description automatically generated">
            <a:extLst>
              <a:ext uri="{FF2B5EF4-FFF2-40B4-BE49-F238E27FC236}">
                <a16:creationId xmlns:a16="http://schemas.microsoft.com/office/drawing/2014/main" id="{80402BDA-4B79-B4A8-BB03-1CF0D4F5F795}"/>
              </a:ext>
            </a:extLst>
          </p:cNvPr>
          <p:cNvPicPr>
            <a:picLocks noChangeAspect="1"/>
          </p:cNvPicPr>
          <p:nvPr/>
        </p:nvPicPr>
        <p:blipFill>
          <a:blip r:embed="rId2"/>
          <a:stretch>
            <a:fillRect/>
          </a:stretch>
        </p:blipFill>
        <p:spPr>
          <a:xfrm>
            <a:off x="85288" y="1166226"/>
            <a:ext cx="12021424" cy="3239832"/>
          </a:xfrm>
          <a:prstGeom prst="rect">
            <a:avLst/>
          </a:prstGeom>
        </p:spPr>
      </p:pic>
    </p:spTree>
    <p:extLst>
      <p:ext uri="{BB962C8B-B14F-4D97-AF65-F5344CB8AC3E}">
        <p14:creationId xmlns:p14="http://schemas.microsoft.com/office/powerpoint/2010/main" val="19204971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Exploratory Analysis</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Marital and Education Attributes</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Contact and Default Attributes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800" b="1" dirty="0"/>
              <a:t>Categorical Values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5</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2022</a:t>
            </a:r>
          </a:p>
        </p:txBody>
      </p:sp>
      <p:pic>
        <p:nvPicPr>
          <p:cNvPr id="11" name="Picture 10" descr="Chart, bar chart&#10;&#10;Description automatically generated">
            <a:extLst>
              <a:ext uri="{FF2B5EF4-FFF2-40B4-BE49-F238E27FC236}">
                <a16:creationId xmlns:a16="http://schemas.microsoft.com/office/drawing/2014/main" id="{F3FCB6B5-7B0F-FD98-FB1C-1BA35FB9DC83}"/>
              </a:ext>
            </a:extLst>
          </p:cNvPr>
          <p:cNvPicPr>
            <a:picLocks noChangeAspect="1"/>
          </p:cNvPicPr>
          <p:nvPr/>
        </p:nvPicPr>
        <p:blipFill>
          <a:blip r:embed="rId2"/>
          <a:stretch>
            <a:fillRect/>
          </a:stretch>
        </p:blipFill>
        <p:spPr>
          <a:xfrm>
            <a:off x="793015" y="3534348"/>
            <a:ext cx="5364504" cy="2476846"/>
          </a:xfrm>
          <a:prstGeom prst="rect">
            <a:avLst/>
          </a:prstGeom>
        </p:spPr>
      </p:pic>
      <p:pic>
        <p:nvPicPr>
          <p:cNvPr id="17" name="Picture 16" descr="Chart, waterfall chart&#10;&#10;Description automatically generated">
            <a:extLst>
              <a:ext uri="{FF2B5EF4-FFF2-40B4-BE49-F238E27FC236}">
                <a16:creationId xmlns:a16="http://schemas.microsoft.com/office/drawing/2014/main" id="{A196A88C-C9C6-5EA3-7549-D6468871F95B}"/>
              </a:ext>
            </a:extLst>
          </p:cNvPr>
          <p:cNvPicPr>
            <a:picLocks noChangeAspect="1"/>
          </p:cNvPicPr>
          <p:nvPr/>
        </p:nvPicPr>
        <p:blipFill>
          <a:blip r:embed="rId3"/>
          <a:stretch>
            <a:fillRect/>
          </a:stretch>
        </p:blipFill>
        <p:spPr>
          <a:xfrm>
            <a:off x="6724163" y="3534348"/>
            <a:ext cx="4970192" cy="2476846"/>
          </a:xfrm>
          <a:prstGeom prst="rect">
            <a:avLst/>
          </a:prstGeom>
        </p:spPr>
      </p:pic>
    </p:spTree>
    <p:extLst>
      <p:ext uri="{BB962C8B-B14F-4D97-AF65-F5344CB8AC3E}">
        <p14:creationId xmlns:p14="http://schemas.microsoft.com/office/powerpoint/2010/main" val="26379582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Exploratory Analysis</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Housing and Loan Attributes</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err="1"/>
              <a:t>POutcome</a:t>
            </a:r>
            <a:r>
              <a:rPr lang="en-US" dirty="0"/>
              <a:t> and Month Attributes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800" b="1" dirty="0"/>
              <a:t>Categorical Values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2022</a:t>
            </a:r>
          </a:p>
        </p:txBody>
      </p:sp>
      <p:pic>
        <p:nvPicPr>
          <p:cNvPr id="6" name="Picture 5" descr="Chart, bar chart&#10;&#10;Description automatically generated">
            <a:extLst>
              <a:ext uri="{FF2B5EF4-FFF2-40B4-BE49-F238E27FC236}">
                <a16:creationId xmlns:a16="http://schemas.microsoft.com/office/drawing/2014/main" id="{A0EF78A8-DCDC-8774-E662-702C46418D82}"/>
              </a:ext>
            </a:extLst>
          </p:cNvPr>
          <p:cNvPicPr>
            <a:picLocks noChangeAspect="1"/>
          </p:cNvPicPr>
          <p:nvPr/>
        </p:nvPicPr>
        <p:blipFill>
          <a:blip r:embed="rId2"/>
          <a:stretch>
            <a:fillRect/>
          </a:stretch>
        </p:blipFill>
        <p:spPr>
          <a:xfrm>
            <a:off x="1059616" y="3367098"/>
            <a:ext cx="4740549" cy="2438740"/>
          </a:xfrm>
          <a:prstGeom prst="rect">
            <a:avLst/>
          </a:prstGeom>
        </p:spPr>
      </p:pic>
      <p:pic>
        <p:nvPicPr>
          <p:cNvPr id="12" name="Picture 11" descr="Chart, bar chart&#10;&#10;Description automatically generated">
            <a:extLst>
              <a:ext uri="{FF2B5EF4-FFF2-40B4-BE49-F238E27FC236}">
                <a16:creationId xmlns:a16="http://schemas.microsoft.com/office/drawing/2014/main" id="{8BB10A0C-61CA-7229-7BD3-56186F83A30A}"/>
              </a:ext>
            </a:extLst>
          </p:cNvPr>
          <p:cNvPicPr>
            <a:picLocks noChangeAspect="1"/>
          </p:cNvPicPr>
          <p:nvPr/>
        </p:nvPicPr>
        <p:blipFill>
          <a:blip r:embed="rId3"/>
          <a:stretch>
            <a:fillRect/>
          </a:stretch>
        </p:blipFill>
        <p:spPr>
          <a:xfrm>
            <a:off x="6284743" y="3367098"/>
            <a:ext cx="5308207" cy="2419688"/>
          </a:xfrm>
          <a:prstGeom prst="rect">
            <a:avLst/>
          </a:prstGeom>
        </p:spPr>
      </p:pic>
    </p:spTree>
    <p:extLst>
      <p:ext uri="{BB962C8B-B14F-4D97-AF65-F5344CB8AC3E}">
        <p14:creationId xmlns:p14="http://schemas.microsoft.com/office/powerpoint/2010/main" val="20607615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Exploratory Analysis</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Job Attribute</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7</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2022</a:t>
            </a:r>
          </a:p>
        </p:txBody>
      </p:sp>
      <p:pic>
        <p:nvPicPr>
          <p:cNvPr id="10" name="Picture 9" descr="Chart, bar chart&#10;&#10;Description automatically generated">
            <a:extLst>
              <a:ext uri="{FF2B5EF4-FFF2-40B4-BE49-F238E27FC236}">
                <a16:creationId xmlns:a16="http://schemas.microsoft.com/office/drawing/2014/main" id="{3BDBF452-7775-FDB7-A795-3D23FD1AB25D}"/>
              </a:ext>
            </a:extLst>
          </p:cNvPr>
          <p:cNvPicPr>
            <a:picLocks noChangeAspect="1"/>
          </p:cNvPicPr>
          <p:nvPr/>
        </p:nvPicPr>
        <p:blipFill>
          <a:blip r:embed="rId2"/>
          <a:stretch>
            <a:fillRect/>
          </a:stretch>
        </p:blipFill>
        <p:spPr>
          <a:xfrm>
            <a:off x="1171443" y="3350912"/>
            <a:ext cx="8154538" cy="2581635"/>
          </a:xfrm>
          <a:prstGeom prst="rect">
            <a:avLst/>
          </a:prstGeom>
        </p:spPr>
      </p:pic>
    </p:spTree>
    <p:extLst>
      <p:ext uri="{BB962C8B-B14F-4D97-AF65-F5344CB8AC3E}">
        <p14:creationId xmlns:p14="http://schemas.microsoft.com/office/powerpoint/2010/main" val="284126222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9A437-8B14-44F3-9CD4-350A04C1CA8C}"/>
              </a:ext>
            </a:extLst>
          </p:cNvPr>
          <p:cNvSpPr>
            <a:spLocks noGrp="1"/>
          </p:cNvSpPr>
          <p:nvPr>
            <p:ph type="title"/>
          </p:nvPr>
        </p:nvSpPr>
        <p:spPr/>
        <p:txBody>
          <a:bodyPr/>
          <a:lstStyle/>
          <a:p>
            <a:r>
              <a:rPr lang="en-US" dirty="0"/>
              <a:t>Conclusion</a:t>
            </a:r>
          </a:p>
        </p:txBody>
      </p:sp>
      <p:sp>
        <p:nvSpPr>
          <p:cNvPr id="3" name="Footer Placeholder 2">
            <a:extLst>
              <a:ext uri="{FF2B5EF4-FFF2-40B4-BE49-F238E27FC236}">
                <a16:creationId xmlns:a16="http://schemas.microsoft.com/office/drawing/2014/main" id="{585E8062-5491-4788-A35F-8BEF6FC48888}"/>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6" name="Content Placeholder 5">
            <a:extLst>
              <a:ext uri="{FF2B5EF4-FFF2-40B4-BE49-F238E27FC236}">
                <a16:creationId xmlns:a16="http://schemas.microsoft.com/office/drawing/2014/main" id="{DC9CBA16-FC20-442F-ADE3-E8D745590243}"/>
              </a:ext>
            </a:extLst>
          </p:cNvPr>
          <p:cNvSpPr>
            <a:spLocks noGrp="1"/>
          </p:cNvSpPr>
          <p:nvPr>
            <p:ph sz="half" idx="2"/>
          </p:nvPr>
        </p:nvSpPr>
        <p:spPr>
          <a:xfrm>
            <a:off x="1147483" y="1795618"/>
            <a:ext cx="8095128" cy="4040406"/>
          </a:xfrm>
        </p:spPr>
        <p:txBody>
          <a:bodyPr>
            <a:normAutofit lnSpcReduction="10000"/>
          </a:bodyPr>
          <a:lstStyle/>
          <a:p>
            <a:pPr algn="l"/>
            <a:r>
              <a:rPr lang="en-US" b="0" i="0" dirty="0">
                <a:effectLst/>
                <a:latin typeface="Inter"/>
              </a:rPr>
              <a:t>Categorical Features- we can conclude that:</a:t>
            </a:r>
          </a:p>
          <a:p>
            <a:pPr algn="l"/>
            <a:endParaRPr lang="en-US" b="0" i="0" dirty="0">
              <a:effectLst/>
              <a:latin typeface="Inter"/>
            </a:endParaRPr>
          </a:p>
          <a:p>
            <a:pPr algn="l"/>
            <a:r>
              <a:rPr lang="en-US" b="0" i="0" dirty="0">
                <a:effectLst/>
                <a:latin typeface="Inter"/>
              </a:rPr>
              <a:t>Married clients are dominant in data most of them did not subscribe but they are still the biggest subscriber compared to other status. It also shows those with secondary education declined to the subscription but also has the most subscribers to the term deposit</a:t>
            </a:r>
          </a:p>
          <a:p>
            <a:pPr algn="l"/>
            <a:endParaRPr lang="en-US" b="0" i="0" dirty="0">
              <a:effectLst/>
              <a:latin typeface="Inter"/>
            </a:endParaRPr>
          </a:p>
          <a:p>
            <a:pPr algn="l"/>
            <a:r>
              <a:rPr lang="en-US" b="0" i="0" dirty="0">
                <a:effectLst/>
                <a:latin typeface="Inter"/>
              </a:rPr>
              <a:t>Those who are with no housing loans subscribe to have a term deposit as well those with no personal loans</a:t>
            </a:r>
          </a:p>
          <a:p>
            <a:pPr algn="l"/>
            <a:endParaRPr lang="en-US" b="0" i="0" dirty="0">
              <a:effectLst/>
              <a:latin typeface="Inter"/>
            </a:endParaRPr>
          </a:p>
          <a:p>
            <a:pPr algn="l"/>
            <a:r>
              <a:rPr lang="en-US" b="0" i="0" dirty="0">
                <a:effectLst/>
                <a:latin typeface="Inter"/>
              </a:rPr>
              <a:t>Most people were contacted in the month of May although it shows the highest among who agreed to subscribe it also has the highest decline</a:t>
            </a:r>
          </a:p>
          <a:p>
            <a:pPr algn="l"/>
            <a:endParaRPr lang="en-US" b="0" i="0" dirty="0">
              <a:effectLst/>
              <a:latin typeface="Inter"/>
            </a:endParaRPr>
          </a:p>
          <a:p>
            <a:pPr algn="l"/>
            <a:r>
              <a:rPr lang="en-US" b="0" i="0" dirty="0">
                <a:effectLst/>
                <a:latin typeface="Inter"/>
              </a:rPr>
              <a:t>Unemployed, entrepreneur and housemaid are less likely to subscribe. Those who has managerial jobs is showing the highest subscriber but with highest decline too</a:t>
            </a:r>
          </a:p>
        </p:txBody>
      </p:sp>
      <p:sp>
        <p:nvSpPr>
          <p:cNvPr id="9" name="Text Placeholder 8">
            <a:extLst>
              <a:ext uri="{FF2B5EF4-FFF2-40B4-BE49-F238E27FC236}">
                <a16:creationId xmlns:a16="http://schemas.microsoft.com/office/drawing/2014/main" id="{2CC79059-C535-4122-AA80-8D550BB43135}"/>
              </a:ext>
            </a:extLst>
          </p:cNvPr>
          <p:cNvSpPr>
            <a:spLocks noGrp="1"/>
          </p:cNvSpPr>
          <p:nvPr>
            <p:ph type="body" sz="quarter" idx="14"/>
          </p:nvPr>
        </p:nvSpPr>
        <p:spPr/>
        <p:txBody>
          <a:bodyPr/>
          <a:lstStyle/>
          <a:p>
            <a:r>
              <a:rPr lang="en-US" dirty="0"/>
              <a:t>2022</a:t>
            </a:r>
          </a:p>
        </p:txBody>
      </p:sp>
    </p:spTree>
    <p:extLst>
      <p:ext uri="{BB962C8B-B14F-4D97-AF65-F5344CB8AC3E}">
        <p14:creationId xmlns:p14="http://schemas.microsoft.com/office/powerpoint/2010/main" val="344048655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 calcmode="lin" valueType="num">
                                      <p:cBhvr additive="base">
                                        <p:cTn id="3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Exploratory Analysis</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Balance Attribute</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Age Attribute</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sz="1800" b="1" dirty="0"/>
              <a:t>Numerical Values</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9</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2022</a:t>
            </a:r>
          </a:p>
        </p:txBody>
      </p:sp>
      <p:pic>
        <p:nvPicPr>
          <p:cNvPr id="10" name="Picture 9" descr="Chart&#10;&#10;Description automatically generated">
            <a:extLst>
              <a:ext uri="{FF2B5EF4-FFF2-40B4-BE49-F238E27FC236}">
                <a16:creationId xmlns:a16="http://schemas.microsoft.com/office/drawing/2014/main" id="{67181A02-BABC-3EE5-D7EA-2CE830273F0B}"/>
              </a:ext>
            </a:extLst>
          </p:cNvPr>
          <p:cNvPicPr>
            <a:picLocks noChangeAspect="1"/>
          </p:cNvPicPr>
          <p:nvPr/>
        </p:nvPicPr>
        <p:blipFill>
          <a:blip r:embed="rId2"/>
          <a:stretch>
            <a:fillRect/>
          </a:stretch>
        </p:blipFill>
        <p:spPr>
          <a:xfrm>
            <a:off x="991910" y="3242773"/>
            <a:ext cx="4817219" cy="2891032"/>
          </a:xfrm>
          <a:prstGeom prst="rect">
            <a:avLst/>
          </a:prstGeom>
        </p:spPr>
      </p:pic>
      <p:pic>
        <p:nvPicPr>
          <p:cNvPr id="13" name="Picture 12" descr="Chart, bar chart&#10;&#10;Description automatically generated">
            <a:extLst>
              <a:ext uri="{FF2B5EF4-FFF2-40B4-BE49-F238E27FC236}">
                <a16:creationId xmlns:a16="http://schemas.microsoft.com/office/drawing/2014/main" id="{A99AE092-EE8A-4FEF-8A07-5648D65EAB13}"/>
              </a:ext>
            </a:extLst>
          </p:cNvPr>
          <p:cNvPicPr>
            <a:picLocks noChangeAspect="1"/>
          </p:cNvPicPr>
          <p:nvPr/>
        </p:nvPicPr>
        <p:blipFill>
          <a:blip r:embed="rId3"/>
          <a:stretch>
            <a:fillRect/>
          </a:stretch>
        </p:blipFill>
        <p:spPr>
          <a:xfrm>
            <a:off x="6389294" y="3242773"/>
            <a:ext cx="4694289" cy="2944765"/>
          </a:xfrm>
          <a:prstGeom prst="rect">
            <a:avLst/>
          </a:prstGeom>
        </p:spPr>
      </p:pic>
    </p:spTree>
    <p:extLst>
      <p:ext uri="{BB962C8B-B14F-4D97-AF65-F5344CB8AC3E}">
        <p14:creationId xmlns:p14="http://schemas.microsoft.com/office/powerpoint/2010/main" val="15702558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670</TotalTime>
  <Words>600</Words>
  <Application>Microsoft Office PowerPoint</Application>
  <PresentationFormat>Widescreen</PresentationFormat>
  <Paragraphs>102</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Inter</vt:lpstr>
      <vt:lpstr>Speak Pro</vt:lpstr>
      <vt:lpstr>Arial</vt:lpstr>
      <vt:lpstr>Avenir Next LT Pro</vt:lpstr>
      <vt:lpstr>Office Theme</vt:lpstr>
      <vt:lpstr>Bank Marketing Analysis</vt:lpstr>
      <vt:lpstr>The Data Set</vt:lpstr>
      <vt:lpstr>What is a Term Deposit</vt:lpstr>
      <vt:lpstr>Attribute Description</vt:lpstr>
      <vt:lpstr>Exploratory Analysis</vt:lpstr>
      <vt:lpstr>Exploratory Analysis</vt:lpstr>
      <vt:lpstr>Exploratory Analysis</vt:lpstr>
      <vt:lpstr>Conclusion</vt:lpstr>
      <vt:lpstr>Exploratory Analysis</vt:lpstr>
      <vt:lpstr>Exploratory Analysis</vt:lpstr>
      <vt:lpstr>Conclusion</vt:lpstr>
      <vt:lpstr>Machine Learning Model</vt:lpstr>
      <vt:lpstr>Feature Importance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Marketing Analysis</dc:title>
  <dc:creator>Aiza Marie</dc:creator>
  <cp:lastModifiedBy>Aiza Marie</cp:lastModifiedBy>
  <cp:revision>5</cp:revision>
  <dcterms:created xsi:type="dcterms:W3CDTF">2022-05-31T08:58:53Z</dcterms:created>
  <dcterms:modified xsi:type="dcterms:W3CDTF">2022-06-03T11:34:17Z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